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7"/>
  </p:notes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91"/>
    <p:restoredTop sz="94467"/>
  </p:normalViewPr>
  <p:slideViewPr>
    <p:cSldViewPr snapToGrid="0">
      <p:cViewPr varScale="1">
        <p:scale>
          <a:sx n="120" d="100"/>
          <a:sy n="120" d="100"/>
        </p:scale>
        <p:origin x="202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C3E5E2-3E1B-854E-8718-9BF342463824}" type="datetimeFigureOut">
              <a:rPr lang="en-US" smtClean="0"/>
              <a:t>5/13/26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D6D821-B8B6-E347-92B6-A99996D3D4B8}" type="slidenum">
              <a:rPr lang="en-US" smtClean="0"/>
              <a:t>‹#›</a:t>
            </a:fld>
            <a:endParaRPr lang="en-US"/>
          </a:p>
        </p:txBody>
      </p:sp>
    </p:spTree>
    <p:extLst>
      <p:ext uri="{BB962C8B-B14F-4D97-AF65-F5344CB8AC3E}">
        <p14:creationId xmlns:p14="http://schemas.microsoft.com/office/powerpoint/2010/main" val="643874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Left up: Happy mood at the New York Stock Exchange</a:t>
            </a:r>
          </a:p>
          <a:p>
            <a:r>
              <a:rPr lang="en-US" dirty="0"/>
              <a:t>Left down: Barbed wire at Pearsall detention center, San Antonio</a:t>
            </a:r>
          </a:p>
          <a:p>
            <a:r>
              <a:rPr lang="en-US" dirty="0"/>
              <a:t>Right up: Child caught in the midst of an ICE raid of family home z</a:t>
            </a:r>
          </a:p>
          <a:p>
            <a:r>
              <a:rPr lang="en-US" dirty="0"/>
              <a:t>Right down: ICE mistakenly arrests an Asian-American U.S. citizen</a:t>
            </a:r>
          </a:p>
        </p:txBody>
      </p:sp>
      <p:sp>
        <p:nvSpPr>
          <p:cNvPr id="4" name="Slide Number Placeholder 3"/>
          <p:cNvSpPr>
            <a:spLocks noGrp="1"/>
          </p:cNvSpPr>
          <p:nvPr>
            <p:ph type="sldNum" sz="quarter" idx="5"/>
          </p:nvPr>
        </p:nvSpPr>
        <p:spPr/>
        <p:txBody>
          <a:bodyPr/>
          <a:lstStyle/>
          <a:p>
            <a:fld id="{B1D6D821-B8B6-E347-92B6-A99996D3D4B8}" type="slidenum">
              <a:rPr lang="en-US" smtClean="0"/>
              <a:t>1</a:t>
            </a:fld>
            <a:endParaRPr lang="en-US"/>
          </a:p>
        </p:txBody>
      </p:sp>
    </p:spTree>
    <p:extLst>
      <p:ext uri="{BB962C8B-B14F-4D97-AF65-F5344CB8AC3E}">
        <p14:creationId xmlns:p14="http://schemas.microsoft.com/office/powerpoint/2010/main" val="1581527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1D6D821-B8B6-E347-92B6-A99996D3D4B8}" type="slidenum">
              <a:rPr lang="en-US" smtClean="0"/>
              <a:t>3</a:t>
            </a:fld>
            <a:endParaRPr lang="en-US"/>
          </a:p>
        </p:txBody>
      </p:sp>
    </p:spTree>
    <p:extLst>
      <p:ext uri="{BB962C8B-B14F-4D97-AF65-F5344CB8AC3E}">
        <p14:creationId xmlns:p14="http://schemas.microsoft.com/office/powerpoint/2010/main" val="2783667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5/13/26</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5/13/26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5/13/26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5/13/26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5/13/26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5/13/26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5/13/26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5/13/26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5/13/26</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FgUyYFTs1j0"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067" name="Rectangle 1066">
            <a:extLst>
              <a:ext uri="{FF2B5EF4-FFF2-40B4-BE49-F238E27FC236}">
                <a16:creationId xmlns:a16="http://schemas.microsoft.com/office/drawing/2014/main" id="{905CFAD9-EABE-4F83-B098-604752164E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069" name="Picture 1068">
            <a:extLst>
              <a:ext uri="{FF2B5EF4-FFF2-40B4-BE49-F238E27FC236}">
                <a16:creationId xmlns:a16="http://schemas.microsoft.com/office/drawing/2014/main" id="{C99610E4-6194-4817-B152-498995E771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071" name="Straight Connector 1070">
            <a:extLst>
              <a:ext uri="{FF2B5EF4-FFF2-40B4-BE49-F238E27FC236}">
                <a16:creationId xmlns:a16="http://schemas.microsoft.com/office/drawing/2014/main" id="{D885E9F4-7DB6-4B77-B1FF-80BFCE8127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075" name="Straight Connector 1074">
            <a:extLst>
              <a:ext uri="{FF2B5EF4-FFF2-40B4-BE49-F238E27FC236}">
                <a16:creationId xmlns:a16="http://schemas.microsoft.com/office/drawing/2014/main" id="{A15A5F60-B54E-42FF-BDBD-F2A0EFAEED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066" name="Rectangle 1065">
            <a:extLst>
              <a:ext uri="{FF2B5EF4-FFF2-40B4-BE49-F238E27FC236}">
                <a16:creationId xmlns:a16="http://schemas.microsoft.com/office/drawing/2014/main" id="{7E035FED-A279-4D67-8FB7-F6AA044BC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68" name="Straight Connector 1067">
            <a:extLst>
              <a:ext uri="{FF2B5EF4-FFF2-40B4-BE49-F238E27FC236}">
                <a16:creationId xmlns:a16="http://schemas.microsoft.com/office/drawing/2014/main" id="{7166C1E7-A4F3-41CC-8B25-06A2611145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353088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F5AA1BED-D8E1-0538-BE8D-3AC7B2EE152E}"/>
              </a:ext>
            </a:extLst>
          </p:cNvPr>
          <p:cNvSpPr>
            <a:spLocks noGrp="1"/>
          </p:cNvSpPr>
          <p:nvPr>
            <p:ph type="title"/>
          </p:nvPr>
        </p:nvSpPr>
        <p:spPr>
          <a:xfrm>
            <a:off x="1451580" y="804520"/>
            <a:ext cx="3530157" cy="1049235"/>
          </a:xfrm>
        </p:spPr>
        <p:txBody>
          <a:bodyPr vert="horz" lIns="91440" tIns="45720" rIns="91440" bIns="45720" rtlCol="0" anchor="t">
            <a:normAutofit/>
          </a:bodyPr>
          <a:lstStyle/>
          <a:p>
            <a:r>
              <a:rPr lang="en-US" sz="2200"/>
              <a:t>i.c.e. kidnappings and the new York stock exchange</a:t>
            </a:r>
          </a:p>
        </p:txBody>
      </p:sp>
      <p:sp>
        <p:nvSpPr>
          <p:cNvPr id="1070" name="Rectangle 1069">
            <a:extLst>
              <a:ext uri="{FF2B5EF4-FFF2-40B4-BE49-F238E27FC236}">
                <a16:creationId xmlns:a16="http://schemas.microsoft.com/office/drawing/2014/main" id="{FE55C578-934C-4F34-B2F2-3E698A0074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 name="Subtitle 2">
            <a:extLst>
              <a:ext uri="{FF2B5EF4-FFF2-40B4-BE49-F238E27FC236}">
                <a16:creationId xmlns:a16="http://schemas.microsoft.com/office/drawing/2014/main" id="{7FC98634-4C23-49B8-3ED3-636A9F8BD5A1}"/>
              </a:ext>
            </a:extLst>
          </p:cNvPr>
          <p:cNvSpPr>
            <a:spLocks noGrp="1"/>
          </p:cNvSpPr>
          <p:nvPr>
            <p:ph type="body" sz="half" idx="2"/>
          </p:nvPr>
        </p:nvSpPr>
        <p:spPr>
          <a:xfrm>
            <a:off x="1451581" y="2015732"/>
            <a:ext cx="3526523" cy="3450613"/>
          </a:xfrm>
        </p:spPr>
        <p:txBody>
          <a:bodyPr vert="horz" lIns="91440" tIns="45720" rIns="91440" bIns="45720" rtlCol="0" anchor="t">
            <a:normAutofit/>
          </a:bodyPr>
          <a:lstStyle/>
          <a:p>
            <a:pPr indent="-228600">
              <a:buFont typeface="Arial" panose="020B0604020202020204" pitchFamily="34" charset="0"/>
              <a:buChar char="•"/>
            </a:pPr>
            <a:r>
              <a:rPr lang="en-US" dirty="0"/>
              <a:t>May 20, 2026, noon</a:t>
            </a:r>
          </a:p>
          <a:p>
            <a:pPr indent="-228600">
              <a:buFont typeface="Arial" panose="020B0604020202020204" pitchFamily="34" charset="0"/>
              <a:buChar char="•"/>
            </a:pPr>
            <a:r>
              <a:rPr lang="en-US" dirty="0"/>
              <a:t>Rotary Club of South Austin</a:t>
            </a:r>
          </a:p>
          <a:p>
            <a:pPr indent="-228600">
              <a:buFont typeface="Arial" panose="020B0604020202020204" pitchFamily="34" charset="0"/>
              <a:buChar char="•"/>
            </a:pPr>
            <a:r>
              <a:rPr lang="en-US" dirty="0"/>
              <a:t>Austin, Texas</a:t>
            </a:r>
          </a:p>
          <a:p>
            <a:pPr indent="-228600">
              <a:buFont typeface="Arial" panose="020B0604020202020204" pitchFamily="34" charset="0"/>
              <a:buChar char="•"/>
            </a:pPr>
            <a:endParaRPr lang="en-US" dirty="0"/>
          </a:p>
          <a:p>
            <a:pPr indent="-228600">
              <a:buFont typeface="Arial" panose="020B0604020202020204" pitchFamily="34" charset="0"/>
              <a:buChar char="•"/>
            </a:pPr>
            <a:endParaRPr lang="en-US" dirty="0"/>
          </a:p>
          <a:p>
            <a:pPr indent="-228600">
              <a:buFont typeface="Arial" panose="020B0604020202020204" pitchFamily="34" charset="0"/>
              <a:buChar char="•"/>
            </a:pPr>
            <a:endParaRPr lang="en-US" dirty="0"/>
          </a:p>
          <a:p>
            <a:pPr indent="-228600">
              <a:buFont typeface="Arial" panose="020B0604020202020204" pitchFamily="34" charset="0"/>
              <a:buChar char="•"/>
            </a:pPr>
            <a:r>
              <a:rPr lang="en-US" dirty="0"/>
              <a:t>Talk by Elvia R. Arriola, Founder</a:t>
            </a:r>
          </a:p>
          <a:p>
            <a:pPr indent="-228600">
              <a:buFont typeface="Arial" panose="020B0604020202020204" pitchFamily="34" charset="0"/>
              <a:buChar char="•"/>
            </a:pPr>
            <a:r>
              <a:rPr lang="en-US" dirty="0"/>
              <a:t>Women on the Border</a:t>
            </a:r>
          </a:p>
        </p:txBody>
      </p:sp>
      <p:grpSp>
        <p:nvGrpSpPr>
          <p:cNvPr id="1072" name="Group 1071">
            <a:extLst>
              <a:ext uri="{FF2B5EF4-FFF2-40B4-BE49-F238E27FC236}">
                <a16:creationId xmlns:a16="http://schemas.microsoft.com/office/drawing/2014/main" id="{2A8DC3E1-897A-4B8E-AE24-5F376D6AF9C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0131" y="482171"/>
            <a:ext cx="6091791" cy="5149101"/>
            <a:chOff x="5446003" y="583365"/>
            <a:chExt cx="6091790" cy="5181928"/>
          </a:xfrm>
        </p:grpSpPr>
        <p:sp>
          <p:nvSpPr>
            <p:cNvPr id="1073" name="Rectangle 1072">
              <a:extLst>
                <a:ext uri="{FF2B5EF4-FFF2-40B4-BE49-F238E27FC236}">
                  <a16:creationId xmlns:a16="http://schemas.microsoft.com/office/drawing/2014/main" id="{2DF8CA68-4252-4B25-9BDC-25209D36CE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6003" y="583365"/>
              <a:ext cx="6091790"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74" name="Rectangle 1073">
              <a:extLst>
                <a:ext uri="{FF2B5EF4-FFF2-40B4-BE49-F238E27FC236}">
                  <a16:creationId xmlns:a16="http://schemas.microsoft.com/office/drawing/2014/main" id="{717D1AE0-44E3-444A-B876-798D1095AF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64828" y="915807"/>
              <a:ext cx="5461779"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76" name="Rectangle 1075">
            <a:extLst>
              <a:ext uri="{FF2B5EF4-FFF2-40B4-BE49-F238E27FC236}">
                <a16:creationId xmlns:a16="http://schemas.microsoft.com/office/drawing/2014/main" id="{5234C8E4-A784-4109-80E3-92A11748B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42379" y="977099"/>
            <a:ext cx="5127476" cy="4136205"/>
          </a:xfrm>
          <a:prstGeom prst="rect">
            <a:avLst/>
          </a:prstGeom>
          <a:solidFill>
            <a:srgbClr val="FFFFFE"/>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964C808C-5B68-BB0B-9104-EE297D1684E2}"/>
              </a:ext>
            </a:extLst>
          </p:cNvPr>
          <p:cNvPicPr>
            <a:picLocks noGrp="1" noChangeAspect="1"/>
          </p:cNvPicPr>
          <p:nvPr>
            <p:ph idx="1"/>
          </p:nvPr>
        </p:nvPicPr>
        <p:blipFill>
          <a:blip r:embed="rId4"/>
          <a:stretch>
            <a:fillRect/>
          </a:stretch>
        </p:blipFill>
        <p:spPr>
          <a:xfrm>
            <a:off x="6112195" y="1252548"/>
            <a:ext cx="2328669" cy="1746501"/>
          </a:xfrm>
          <a:prstGeom prst="rect">
            <a:avLst/>
          </a:prstGeom>
        </p:spPr>
      </p:pic>
      <p:pic>
        <p:nvPicPr>
          <p:cNvPr id="1026" name="Picture 2">
            <a:extLst>
              <a:ext uri="{FF2B5EF4-FFF2-40B4-BE49-F238E27FC236}">
                <a16:creationId xmlns:a16="http://schemas.microsoft.com/office/drawing/2014/main" id="{A31AFAC7-1437-9370-7A64-68A76E1682B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86806" y="1269364"/>
            <a:ext cx="2328670" cy="155244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7B049318-7EC2-30C9-230A-976C19AEF28D}"/>
              </a:ext>
            </a:extLst>
          </p:cNvPr>
          <p:cNvPicPr>
            <a:picLocks noChangeAspect="1"/>
          </p:cNvPicPr>
          <p:nvPr/>
        </p:nvPicPr>
        <p:blipFill>
          <a:blip r:embed="rId6"/>
          <a:stretch>
            <a:fillRect/>
          </a:stretch>
        </p:blipFill>
        <p:spPr>
          <a:xfrm>
            <a:off x="6090777" y="3214311"/>
            <a:ext cx="2332303" cy="1685088"/>
          </a:xfrm>
          <a:prstGeom prst="rect">
            <a:avLst/>
          </a:prstGeom>
        </p:spPr>
      </p:pic>
      <p:pic>
        <p:nvPicPr>
          <p:cNvPr id="10" name="Picture 9">
            <a:extLst>
              <a:ext uri="{FF2B5EF4-FFF2-40B4-BE49-F238E27FC236}">
                <a16:creationId xmlns:a16="http://schemas.microsoft.com/office/drawing/2014/main" id="{7C15D91A-5F41-7071-0648-1571283909C8}"/>
              </a:ext>
            </a:extLst>
          </p:cNvPr>
          <p:cNvPicPr>
            <a:picLocks noChangeAspect="1"/>
          </p:cNvPicPr>
          <p:nvPr/>
        </p:nvPicPr>
        <p:blipFill>
          <a:blip r:embed="rId7"/>
          <a:stretch>
            <a:fillRect/>
          </a:stretch>
        </p:blipFill>
        <p:spPr>
          <a:xfrm>
            <a:off x="8583174" y="3260958"/>
            <a:ext cx="2332303" cy="1591796"/>
          </a:xfrm>
          <a:prstGeom prst="rect">
            <a:avLst/>
          </a:prstGeom>
        </p:spPr>
      </p:pic>
      <p:pic>
        <p:nvPicPr>
          <p:cNvPr id="1078" name="Picture 1077">
            <a:extLst>
              <a:ext uri="{FF2B5EF4-FFF2-40B4-BE49-F238E27FC236}">
                <a16:creationId xmlns:a16="http://schemas.microsoft.com/office/drawing/2014/main" id="{6273A650-711D-49DE-A700-D8ACB74BCC4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080" name="Straight Connector 1079">
            <a:extLst>
              <a:ext uri="{FF2B5EF4-FFF2-40B4-BE49-F238E27FC236}">
                <a16:creationId xmlns:a16="http://schemas.microsoft.com/office/drawing/2014/main" id="{24B60F9D-E18D-4BB1-AD10-6C909A50A94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1410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3" name="Picture 12">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5" name="Straight Connector 14">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9" name="Rectangle 18">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3129032D-319A-229C-973C-35E26E29DC41}"/>
              </a:ext>
            </a:extLst>
          </p:cNvPr>
          <p:cNvPicPr>
            <a:picLocks noGrp="1" noChangeAspect="1"/>
          </p:cNvPicPr>
          <p:nvPr>
            <p:ph idx="1"/>
          </p:nvPr>
        </p:nvPicPr>
        <p:blipFill>
          <a:blip r:embed="rId3">
            <a:alphaModFix amt="50000"/>
          </a:blip>
          <a:srcRect l="2"/>
          <a:stretch>
            <a:fillRect/>
          </a:stretch>
        </p:blipFill>
        <p:spPr>
          <a:xfrm>
            <a:off x="305" y="10"/>
            <a:ext cx="12191695" cy="6857990"/>
          </a:xfrm>
          <a:prstGeom prst="rect">
            <a:avLst/>
          </a:prstGeom>
        </p:spPr>
      </p:pic>
      <p:sp>
        <p:nvSpPr>
          <p:cNvPr id="21"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3"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25" name="Rectangle 24">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11175956-CF8B-F38E-F6DE-717ED75D8A67}"/>
              </a:ext>
            </a:extLst>
          </p:cNvPr>
          <p:cNvSpPr>
            <a:spLocks noGrp="1"/>
          </p:cNvSpPr>
          <p:nvPr>
            <p:ph type="title"/>
          </p:nvPr>
        </p:nvSpPr>
        <p:spPr>
          <a:xfrm>
            <a:off x="1130271" y="1193800"/>
            <a:ext cx="3193050" cy="4699000"/>
          </a:xfrm>
        </p:spPr>
        <p:txBody>
          <a:bodyPr vert="horz" lIns="91440" tIns="45720" rIns="91440" bIns="45720" rtlCol="0" anchor="ctr">
            <a:normAutofit/>
          </a:bodyPr>
          <a:lstStyle/>
          <a:p>
            <a:br>
              <a:rPr lang="en-US" sz="3200"/>
            </a:br>
            <a:endParaRPr lang="en-US" sz="3200"/>
          </a:p>
        </p:txBody>
      </p:sp>
      <p:cxnSp>
        <p:nvCxnSpPr>
          <p:cNvPr id="27" name="Straight Connector 26">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F773E6A4-215D-354B-3041-DC83D2928B25}"/>
              </a:ext>
            </a:extLst>
          </p:cNvPr>
          <p:cNvSpPr>
            <a:spLocks noGrp="1"/>
          </p:cNvSpPr>
          <p:nvPr>
            <p:ph type="body" sz="half" idx="2"/>
          </p:nvPr>
        </p:nvSpPr>
        <p:spPr>
          <a:xfrm>
            <a:off x="4976636" y="1193800"/>
            <a:ext cx="6085091" cy="4699000"/>
          </a:xfrm>
        </p:spPr>
        <p:txBody>
          <a:bodyPr vert="horz" lIns="91440" tIns="45720" rIns="91440" bIns="45720" rtlCol="0" anchor="ctr">
            <a:normAutofit/>
          </a:bodyPr>
          <a:lstStyle/>
          <a:p>
            <a:pPr indent="-228600">
              <a:buFont typeface="Arial" panose="020B0604020202020204" pitchFamily="34" charset="0"/>
              <a:buChar char="•"/>
            </a:pPr>
            <a:r>
              <a:rPr lang="en-US" dirty="0"/>
              <a:t>It is an agency created by merging the former CBP and INS. $85 billion in federal funds; larger budget than all federal agencies combined.</a:t>
            </a:r>
            <a:endParaRPr lang="en-US"/>
          </a:p>
          <a:p>
            <a:pPr indent="-228600">
              <a:buFont typeface="Arial" panose="020B0604020202020204" pitchFamily="34" charset="0"/>
              <a:buChar char="•"/>
            </a:pPr>
            <a:r>
              <a:rPr lang="en-US" dirty="0"/>
              <a:t>ICE is under DHS; it isn’t a police force; it is enforcement arm that can arrest and detain anyone believed to be in the U.S. illegally</a:t>
            </a:r>
            <a:endParaRPr lang="en-US"/>
          </a:p>
          <a:p>
            <a:pPr indent="-228600">
              <a:buFont typeface="Arial" panose="020B0604020202020204" pitchFamily="34" charset="0"/>
              <a:buChar char="•"/>
            </a:pPr>
            <a:r>
              <a:rPr lang="en-US" dirty="0"/>
              <a:t>Trump in Jan. 2025 immediately shut down all legal forms of entry –terminated the CBP OneApp (for schedule appointments with immigration authority) and ICE authorized to go after people who arrived as refugees seeking asylum or as citizens of  Cuba, Haiti, Nicaragua and Venezuela.  </a:t>
            </a:r>
            <a:endParaRPr lang="en-US"/>
          </a:p>
          <a:p>
            <a:pPr indent="-228600">
              <a:buFont typeface="Arial" panose="020B0604020202020204" pitchFamily="34" charset="0"/>
              <a:buChar char="•"/>
            </a:pPr>
            <a:endParaRPr lang="en-US"/>
          </a:p>
        </p:txBody>
      </p:sp>
      <p:sp>
        <p:nvSpPr>
          <p:cNvPr id="29"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1256309603"/>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A12B4-CB72-4C25-3106-C88771FF2F95}"/>
              </a:ext>
            </a:extLst>
          </p:cNvPr>
          <p:cNvSpPr>
            <a:spLocks noGrp="1"/>
          </p:cNvSpPr>
          <p:nvPr>
            <p:ph type="ctrTitle" idx="4294967295"/>
          </p:nvPr>
        </p:nvSpPr>
        <p:spPr>
          <a:xfrm>
            <a:off x="343380" y="227529"/>
            <a:ext cx="10746378" cy="5535318"/>
          </a:xfrm>
        </p:spPr>
        <p:txBody>
          <a:bodyPr>
            <a:normAutofit fontScale="90000"/>
          </a:bodyPr>
          <a:lstStyle/>
          <a:p>
            <a:pPr marL="571500" indent="-571500">
              <a:buFont typeface="Arial" panose="020B0604020202020204" pitchFamily="34" charset="0"/>
              <a:buChar char="•"/>
            </a:pPr>
            <a:r>
              <a:rPr lang="en-US" sz="3600" b="1" dirty="0">
                <a:latin typeface="American Typewriter" panose="02090604020004020304" pitchFamily="18" charset="77"/>
              </a:rPr>
              <a:t>The </a:t>
            </a:r>
            <a:r>
              <a:rPr lang="en-US" sz="3600" b="1" dirty="0" err="1">
                <a:latin typeface="American Typewriter" panose="02090604020004020304" pitchFamily="18" charset="77"/>
              </a:rPr>
              <a:t>i.c.e.</a:t>
            </a:r>
            <a:r>
              <a:rPr lang="en-US" sz="3600" b="1" dirty="0">
                <a:latin typeface="American Typewriter" panose="02090604020004020304" pitchFamily="18" charset="77"/>
              </a:rPr>
              <a:t> Arrest </a:t>
            </a:r>
            <a:br>
              <a:rPr lang="en-US" sz="1400" dirty="0">
                <a:latin typeface="American Typewriter" panose="02090604020004020304" pitchFamily="18" charset="77"/>
              </a:rPr>
            </a:br>
            <a:br>
              <a:rPr lang="en-US" sz="2200" dirty="0">
                <a:latin typeface="American Typewriter" panose="02090604020004020304" pitchFamily="18" charset="77"/>
              </a:rPr>
            </a:br>
            <a:r>
              <a:rPr lang="en-US" sz="2200" dirty="0">
                <a:latin typeface="American Typewriter" panose="02090604020004020304" pitchFamily="18" charset="77"/>
              </a:rPr>
              <a:t>- </a:t>
            </a:r>
            <a:r>
              <a:rPr lang="en-US" sz="1800" b="1" cap="none" dirty="0">
                <a:latin typeface="American Typewriter" panose="02090604020004020304" pitchFamily="18" charset="77"/>
              </a:rPr>
              <a:t>Is it legal?  Is it a kidnapping?  </a:t>
            </a:r>
            <a:br>
              <a:rPr lang="en-US" sz="1800" b="1" cap="none" dirty="0">
                <a:latin typeface="American Typewriter" panose="02090604020004020304" pitchFamily="18" charset="77"/>
              </a:rPr>
            </a:br>
            <a:br>
              <a:rPr lang="en-US" sz="1800" b="1" cap="none" dirty="0">
                <a:latin typeface="American Typewriter" panose="02090604020004020304" pitchFamily="18" charset="77"/>
              </a:rPr>
            </a:br>
            <a:r>
              <a:rPr lang="en-US" sz="1800" b="1" cap="none" dirty="0">
                <a:latin typeface="American Typewriter" panose="02090604020004020304" pitchFamily="18" charset="77"/>
              </a:rPr>
              <a:t>THE AUTHORITY TO DETAIN, ARREST AND PROCESS FOR REMOVAL:</a:t>
            </a:r>
            <a:br>
              <a:rPr lang="en-US" sz="1800" b="1" cap="none" dirty="0">
                <a:latin typeface="American Typewriter" panose="02090604020004020304" pitchFamily="18" charset="77"/>
              </a:rPr>
            </a:br>
            <a:r>
              <a:rPr lang="en-US" sz="1800" b="1" cap="none" dirty="0">
                <a:latin typeface="American Typewriter" panose="02090604020004020304" pitchFamily="18" charset="77"/>
              </a:rPr>
              <a:t>-Trump promised “mass deportation”</a:t>
            </a:r>
            <a:br>
              <a:rPr lang="en-US" sz="1800" b="1" cap="none" dirty="0">
                <a:latin typeface="American Typewriter" panose="02090604020004020304" pitchFamily="18" charset="77"/>
              </a:rPr>
            </a:br>
            <a:r>
              <a:rPr lang="en-US" sz="1800" b="1" cap="none" dirty="0">
                <a:latin typeface="American Typewriter" panose="02090604020004020304" pitchFamily="18" charset="77"/>
              </a:rPr>
              <a:t>- all migrants without proper documentation are presumed to be “illegal aliens”</a:t>
            </a:r>
            <a:br>
              <a:rPr lang="en-US" sz="1800" b="1" cap="none" dirty="0">
                <a:latin typeface="American Typewriter" panose="02090604020004020304" pitchFamily="18" charset="77"/>
              </a:rPr>
            </a:br>
            <a:r>
              <a:rPr lang="en-US" sz="1800" b="1" cap="none" dirty="0">
                <a:latin typeface="American Typewriter" panose="02090604020004020304" pitchFamily="18" charset="77"/>
              </a:rPr>
              <a:t>-Trump said “go after the murderers and criminals” </a:t>
            </a:r>
            <a:br>
              <a:rPr lang="en-US" sz="1800" b="1" cap="none" dirty="0">
                <a:latin typeface="American Typewriter" panose="02090604020004020304" pitchFamily="18" charset="77"/>
              </a:rPr>
            </a:br>
            <a:r>
              <a:rPr lang="en-US" sz="1800" b="1" cap="none" dirty="0">
                <a:latin typeface="American Typewriter" panose="02090604020004020304" pitchFamily="18" charset="77"/>
              </a:rPr>
              <a:t>- record of infraction, trigger arrest  (parking tickets, missed immigration appointment, failure to renew vehicle registration)</a:t>
            </a:r>
            <a:br>
              <a:rPr lang="en-US" sz="1800" b="1" cap="none" dirty="0">
                <a:latin typeface="American Typewriter" panose="02090604020004020304" pitchFamily="18" charset="77"/>
              </a:rPr>
            </a:br>
            <a:br>
              <a:rPr lang="en-US" sz="1800" b="1" cap="none" dirty="0">
                <a:latin typeface="American Typewriter" panose="02090604020004020304" pitchFamily="18" charset="77"/>
              </a:rPr>
            </a:br>
            <a:r>
              <a:rPr lang="en-US" sz="1800" b="1" cap="none" dirty="0">
                <a:latin typeface="American Typewriter" panose="02090604020004020304" pitchFamily="18" charset="77"/>
              </a:rPr>
              <a:t>ACTUAL DATA: </a:t>
            </a:r>
            <a:br>
              <a:rPr lang="en-US" sz="1800" b="1" cap="none" dirty="0">
                <a:latin typeface="American Typewriter" panose="02090604020004020304" pitchFamily="18" charset="77"/>
              </a:rPr>
            </a:br>
            <a:r>
              <a:rPr lang="en-US" sz="1800" b="1" cap="none" dirty="0">
                <a:latin typeface="American Typewriter" panose="02090604020004020304" pitchFamily="18" charset="77"/>
              </a:rPr>
              <a:t>-as of last month 42,000 people held in detention have no criminal record whatsoever</a:t>
            </a:r>
            <a:br>
              <a:rPr lang="en-US" sz="1800" b="1" cap="none" dirty="0">
                <a:latin typeface="American Typewriter" panose="02090604020004020304" pitchFamily="18" charset="77"/>
              </a:rPr>
            </a:br>
            <a:br>
              <a:rPr lang="en-US" sz="1800" b="1" cap="none" dirty="0">
                <a:latin typeface="American Typewriter" panose="02090604020004020304" pitchFamily="18" charset="77"/>
              </a:rPr>
            </a:br>
            <a:r>
              <a:rPr lang="en-US" sz="1800" b="1" cap="none" dirty="0">
                <a:latin typeface="American Typewriter" panose="02090604020004020304" pitchFamily="18" charset="77"/>
              </a:rPr>
              <a:t>-this is “over 70% of the 60,311 held in custody</a:t>
            </a:r>
            <a:br>
              <a:rPr lang="en-US" sz="1800" b="1" cap="none" dirty="0">
                <a:latin typeface="American Typewriter" panose="02090604020004020304" pitchFamily="18" charset="77"/>
              </a:rPr>
            </a:br>
            <a:br>
              <a:rPr lang="en-US" sz="1800" b="1" cap="none" dirty="0">
                <a:latin typeface="American Typewriter" panose="02090604020004020304" pitchFamily="18" charset="77"/>
              </a:rPr>
            </a:br>
            <a:r>
              <a:rPr lang="en-US" sz="1800" b="1" cap="none" dirty="0">
                <a:latin typeface="American Typewriter" panose="02090604020004020304" pitchFamily="18" charset="77"/>
              </a:rPr>
              <a:t>-American Immigration Council: At least 50,000 in custody or detention had pending applications, are long-term residents, have no criminal record</a:t>
            </a:r>
            <a:br>
              <a:rPr lang="en-US" sz="1800" b="1" cap="none" dirty="0">
                <a:latin typeface="American Typewriter" panose="02090604020004020304" pitchFamily="18" charset="77"/>
              </a:rPr>
            </a:br>
            <a:br>
              <a:rPr lang="en-US" sz="1800" b="1" cap="none" dirty="0">
                <a:latin typeface="American Typewriter" panose="02090604020004020304" pitchFamily="18" charset="77"/>
              </a:rPr>
            </a:br>
            <a:br>
              <a:rPr lang="en-US" sz="1800" b="1" cap="none" dirty="0">
                <a:latin typeface="American Typewriter" panose="02090604020004020304" pitchFamily="18" charset="77"/>
              </a:rPr>
            </a:br>
            <a:br>
              <a:rPr lang="en-US" sz="1800" b="1" cap="none" dirty="0">
                <a:latin typeface="American Typewriter" panose="02090604020004020304" pitchFamily="18" charset="77"/>
              </a:rPr>
            </a:br>
            <a:br>
              <a:rPr lang="en-US" sz="1800" b="1" cap="none" dirty="0">
                <a:latin typeface="American Typewriter" panose="02090604020004020304" pitchFamily="18" charset="77"/>
              </a:rPr>
            </a:br>
            <a:r>
              <a:rPr lang="en-US" sz="1800" b="1" cap="none" dirty="0">
                <a:latin typeface="American Typewriter" panose="02090604020004020304" pitchFamily="18" charset="77"/>
              </a:rPr>
              <a:t>VIOLENCE – why? </a:t>
            </a:r>
            <a:br>
              <a:rPr lang="en-US" sz="1800" b="1" cap="none" dirty="0">
                <a:latin typeface="American Typewriter" panose="02090604020004020304" pitchFamily="18" charset="77"/>
              </a:rPr>
            </a:br>
            <a:r>
              <a:rPr lang="en-US" sz="1800" b="1" cap="none" dirty="0">
                <a:latin typeface="American Typewriter" panose="02090604020004020304" pitchFamily="18" charset="77"/>
              </a:rPr>
              <a:t>- Trump wants migrants out</a:t>
            </a:r>
            <a:br>
              <a:rPr lang="en-US" sz="1800" b="1" cap="none" dirty="0">
                <a:latin typeface="American Typewriter" panose="02090604020004020304" pitchFamily="18" charset="77"/>
              </a:rPr>
            </a:br>
            <a:r>
              <a:rPr lang="en-US" sz="1800" b="1" cap="none" dirty="0">
                <a:latin typeface="American Typewriter" panose="02090604020004020304" pitchFamily="18" charset="77"/>
              </a:rPr>
              <a:t>- DHS/ICE authorities don’t want protest</a:t>
            </a:r>
            <a:br>
              <a:rPr lang="en-US" sz="1800" b="1" cap="none" dirty="0">
                <a:latin typeface="American Typewriter" panose="02090604020004020304" pitchFamily="18" charset="77"/>
              </a:rPr>
            </a:br>
            <a:r>
              <a:rPr lang="en-US" sz="1800" b="1" cap="none" dirty="0">
                <a:latin typeface="American Typewriter" panose="02090604020004020304" pitchFamily="18" charset="77"/>
              </a:rPr>
              <a:t>- Racial profiling is ok according to the Supreme Court (Noem v. Vasquez)</a:t>
            </a:r>
            <a:br>
              <a:rPr lang="en-US" sz="1400" dirty="0">
                <a:latin typeface="American Typewriter" panose="02090604020004020304" pitchFamily="18" charset="77"/>
              </a:rPr>
            </a:br>
            <a:endParaRPr lang="en-US" sz="1400" dirty="0">
              <a:latin typeface="American Typewriter" panose="02090604020004020304" pitchFamily="18" charset="77"/>
            </a:endParaRPr>
          </a:p>
        </p:txBody>
      </p:sp>
    </p:spTree>
    <p:extLst>
      <p:ext uri="{BB962C8B-B14F-4D97-AF65-F5344CB8AC3E}">
        <p14:creationId xmlns:p14="http://schemas.microsoft.com/office/powerpoint/2010/main" val="3069829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43668B-D213-F77E-DEAD-3E6A85053A93}"/>
              </a:ext>
            </a:extLst>
          </p:cNvPr>
          <p:cNvSpPr txBox="1"/>
          <p:nvPr/>
        </p:nvSpPr>
        <p:spPr>
          <a:xfrm>
            <a:off x="191386" y="85060"/>
            <a:ext cx="8963246" cy="6186309"/>
          </a:xfrm>
          <a:prstGeom prst="rect">
            <a:avLst/>
          </a:prstGeom>
          <a:noFill/>
        </p:spPr>
        <p:txBody>
          <a:bodyPr wrap="square">
            <a:spAutoFit/>
          </a:bodyPr>
          <a:lstStyle/>
          <a:p>
            <a:r>
              <a:rPr lang="en-US" sz="1800" b="1" cap="none" dirty="0">
                <a:latin typeface="American Typewriter" panose="02090604020004020304" pitchFamily="18" charset="77"/>
              </a:rPr>
              <a:t>HOW IS THE ARREST PERFORMED </a:t>
            </a:r>
            <a:br>
              <a:rPr lang="en-US" sz="1800" b="1" cap="none" dirty="0">
                <a:latin typeface="American Typewriter" panose="02090604020004020304" pitchFamily="18" charset="77"/>
              </a:rPr>
            </a:br>
            <a:r>
              <a:rPr lang="en-US" sz="1800" b="1" cap="none" dirty="0">
                <a:latin typeface="American Typewriter" panose="02090604020004020304" pitchFamily="18" charset="77"/>
              </a:rPr>
              <a:t>- masks, stun guns, guns that kill, early hours or late at night (2 a.m. here in Austin) </a:t>
            </a:r>
          </a:p>
          <a:p>
            <a:br>
              <a:rPr lang="en-US" sz="1800" b="1" cap="none" dirty="0">
                <a:latin typeface="American Typewriter" panose="02090604020004020304" pitchFamily="18" charset="77"/>
              </a:rPr>
            </a:br>
            <a:r>
              <a:rPr lang="en-US" sz="1800" b="1" cap="none" dirty="0">
                <a:latin typeface="American Typewriter" panose="02090604020004020304" pitchFamily="18" charset="77"/>
                <a:hlinkClick r:id="rId2"/>
              </a:rPr>
              <a:t>DAY CARE WORKER </a:t>
            </a:r>
            <a:br>
              <a:rPr lang="en-US" sz="1800" b="1" cap="none" dirty="0">
                <a:latin typeface="American Typewriter" panose="02090604020004020304" pitchFamily="18" charset="77"/>
              </a:rPr>
            </a:br>
            <a:r>
              <a:rPr lang="en-US" sz="1800" b="1" cap="none" dirty="0">
                <a:latin typeface="American Typewriter" panose="02090604020004020304" pitchFamily="18" charset="77"/>
              </a:rPr>
              <a:t>“LOOKS” LIKE AN UNDOCUMENTED</a:t>
            </a:r>
          </a:p>
          <a:p>
            <a:r>
              <a:rPr lang="en-US" sz="1800" b="1" cap="none" dirty="0">
                <a:latin typeface="American Typewriter" panose="02090604020004020304" pitchFamily="18" charset="77"/>
              </a:rPr>
              <a:t> </a:t>
            </a:r>
            <a:r>
              <a:rPr lang="en-US" b="1" dirty="0"/>
              <a:t>Leonardo Garcia Venegas:</a:t>
            </a:r>
            <a:r>
              <a:rPr lang="en-US" dirty="0"/>
              <a:t> A U.S. citizen construction worker in Alabama was detained twice by ICE in 2025 despite providing proof of citizenship, with allegations that agents rounded up workers who "looked Latino" at construction sites.</a:t>
            </a:r>
          </a:p>
          <a:p>
            <a:r>
              <a:rPr lang="en-US" b="1" dirty="0"/>
              <a:t>Jensy Machado:</a:t>
            </a:r>
            <a:r>
              <a:rPr lang="en-US" dirty="0"/>
              <a:t> A U.S. citizen in early 2025 was detained at gunpoint by ICE agents who handcuffed him and questioned his legal status while searching for another individual.</a:t>
            </a:r>
          </a:p>
          <a:p>
            <a:r>
              <a:rPr lang="en-US" b="1" dirty="0"/>
              <a:t>Andrea Velez:</a:t>
            </a:r>
            <a:r>
              <a:rPr lang="en-US" dirty="0"/>
              <a:t> A U.S. citizen in Los Angeles was knocked to the ground and arrested during an immigration raid in summer 2025, later spending two nights in jail before felony charges were dropped.</a:t>
            </a:r>
          </a:p>
          <a:p>
            <a:r>
              <a:rPr lang="en-US" b="1" dirty="0"/>
              <a:t>Miguel Angel Ponce Jr.:</a:t>
            </a:r>
            <a:r>
              <a:rPr lang="en-US" dirty="0"/>
              <a:t> A Houston man was pulled over, handcuffed, and detained for two hours in 2025 because he "looked like someone they were looking for," later confirmed to be a case of mistaken identity.</a:t>
            </a:r>
          </a:p>
          <a:p>
            <a:r>
              <a:rPr lang="en-US" b="1" dirty="0"/>
              <a:t>15-Year-Old Student:</a:t>
            </a:r>
            <a:r>
              <a:rPr lang="en-US" dirty="0"/>
              <a:t> A 15-year-old U.S. citizen with disabilities was handcuffed at gunpoint outside a high school in 2025 based on his appearance, according to social media documentation of the incident. </a:t>
            </a:r>
          </a:p>
          <a:p>
            <a:br>
              <a:rPr lang="en-US" sz="1800" b="1" cap="none" dirty="0">
                <a:latin typeface="American Typewriter" panose="02090604020004020304" pitchFamily="18" charset="77"/>
              </a:rPr>
            </a:br>
            <a:endParaRPr lang="en-US" dirty="0"/>
          </a:p>
        </p:txBody>
      </p:sp>
    </p:spTree>
    <p:extLst>
      <p:ext uri="{BB962C8B-B14F-4D97-AF65-F5344CB8AC3E}">
        <p14:creationId xmlns:p14="http://schemas.microsoft.com/office/powerpoint/2010/main" val="1948266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9955063"/>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Gallery</Template>
  <TotalTime>309</TotalTime>
  <Words>636</Words>
  <Application>Microsoft Macintosh PowerPoint</Application>
  <PresentationFormat>Widescreen</PresentationFormat>
  <Paragraphs>28</Paragraphs>
  <Slides>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American Typewriter</vt:lpstr>
      <vt:lpstr>Aptos</vt:lpstr>
      <vt:lpstr>Arial</vt:lpstr>
      <vt:lpstr>Gill Sans MT</vt:lpstr>
      <vt:lpstr>Gallery</vt:lpstr>
      <vt:lpstr>i.c.e. kidnappings and the new York stock exchange</vt:lpstr>
      <vt:lpstr> </vt:lpstr>
      <vt:lpstr>The i.c.e. Arrest   - Is it legal?  Is it a kidnapping?    THE AUTHORITY TO DETAIN, ARREST AND PROCESS FOR REMOVAL: -Trump promised “mass deportation” - all migrants without proper documentation are presumed to be “illegal aliens” -Trump said “go after the murderers and criminals”  - record of infraction, trigger arrest  (parking tickets, missed immigration appointment, failure to renew vehicle registration)  ACTUAL DATA:  -as of last month 42,000 people held in detention have no criminal record whatsoever  -this is “over 70% of the 60,311 held in custody  -American Immigration Council: At least 50,000 in custody or detention had pending applications, are long-term residents, have no criminal record     VIOLENCE – why?  - Trump wants migrants out - DHS/ICE authorities don’t want protest - Racial profiling is ok according to the Supreme Court (Noem v. Vasquez)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Elvia Rosales Arriola</dc:creator>
  <cp:lastModifiedBy>Elvia Rosales Arriola</cp:lastModifiedBy>
  <cp:revision>1</cp:revision>
  <dcterms:created xsi:type="dcterms:W3CDTF">2026-05-13T21:21:55Z</dcterms:created>
  <dcterms:modified xsi:type="dcterms:W3CDTF">2026-05-14T02:31:49Z</dcterms:modified>
</cp:coreProperties>
</file>